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37"/>
  </p:notesMasterIdLst>
  <p:handoutMasterIdLst>
    <p:handoutMasterId r:id="rId38"/>
  </p:handoutMasterIdLst>
  <p:sldIdLst>
    <p:sldId id="2147479666" r:id="rId8"/>
    <p:sldId id="2147479736" r:id="rId9"/>
    <p:sldId id="2147479707" r:id="rId10"/>
    <p:sldId id="2147479693" r:id="rId11"/>
    <p:sldId id="2147479694" r:id="rId12"/>
    <p:sldId id="2147479706" r:id="rId13"/>
    <p:sldId id="2147479695" r:id="rId14"/>
    <p:sldId id="2147479608" r:id="rId15"/>
    <p:sldId id="2147479619" r:id="rId16"/>
    <p:sldId id="2147479628" r:id="rId17"/>
    <p:sldId id="2147479696" r:id="rId18"/>
    <p:sldId id="2147479705" r:id="rId19"/>
    <p:sldId id="2147479697" r:id="rId20"/>
    <p:sldId id="2147479698" r:id="rId21"/>
    <p:sldId id="2147479721" r:id="rId22"/>
    <p:sldId id="2147479708" r:id="rId23"/>
    <p:sldId id="2147479702" r:id="rId24"/>
    <p:sldId id="2147479704" r:id="rId25"/>
    <p:sldId id="2147479722" r:id="rId26"/>
    <p:sldId id="2147479715" r:id="rId27"/>
    <p:sldId id="2147479723" r:id="rId28"/>
    <p:sldId id="2147479717" r:id="rId29"/>
    <p:sldId id="2147479725" r:id="rId30"/>
    <p:sldId id="2147479724" r:id="rId31"/>
    <p:sldId id="2147479719" r:id="rId32"/>
    <p:sldId id="2147479720" r:id="rId33"/>
    <p:sldId id="2147479718" r:id="rId34"/>
    <p:sldId id="2147479726" r:id="rId35"/>
    <p:sldId id="2147479729" r:id="rId36"/>
  </p:sldIdLst>
  <p:sldSz cx="12192000" cy="6858000"/>
  <p:notesSz cx="6858000" cy="9144000"/>
  <p:embeddedFontLs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Semibold" panose="020B0702040204020203" pitchFamily="34" charset="0"/>
      <p:regular r:id="rId51"/>
      <p:bold r:id="rId52"/>
      <p:boldItalic r:id="rId53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736"/>
          </p14:sldIdLst>
        </p14:section>
        <p14:section name="Tokens" id="{0033F564-C6FF-4997-9910-D2237BDCF225}">
          <p14:sldIdLst>
            <p14:sldId id="2147479707"/>
            <p14:sldId id="2147479693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08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697"/>
            <p14:sldId id="2147479698"/>
            <p14:sldId id="2147479721"/>
          </p14:sldIdLst>
        </p14:section>
        <p14:section name="Completions" id="{6BB23D72-2463-46BD-98EB-8B6693210EBE}">
          <p14:sldIdLst>
            <p14:sldId id="2147479708"/>
            <p14:sldId id="2147479702"/>
            <p14:sldId id="2147479704"/>
          </p14:sldIdLst>
        </p14:section>
        <p14:section name="Some Theory" id="{12678E9F-979A-4D0A-B2B3-4FEF5539B2BF}">
          <p14:sldIdLst>
            <p14:sldId id="2147479722"/>
            <p14:sldId id="2147479715"/>
          </p14:sldIdLst>
        </p14:section>
        <p14:section name="RAG" id="{B819FF3D-3AEC-4DCF-A1AA-823C55AB8806}">
          <p14:sldIdLst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20"/>
            <p14:sldId id="2147479718"/>
            <p14:sldId id="2147479726"/>
            <p14:sldId id="21474797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3.xml"/><Relationship Id="rId41" Type="http://schemas.openxmlformats.org/officeDocument/2006/relationships/font" Target="fonts/font3.fntdata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7/16/2025 5:53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7/16/2025 5:53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7/16/2025 5:53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1.jpe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in/damirdobric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Relationship Id="rId4" Type="http://schemas.openxmlformats.org/officeDocument/2006/relationships/hyperlink" Target="https://ml-site.cdn-apple.com/papers/the-illusion-of-thinking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Relationship Id="rId4" Type="http://schemas.openxmlformats.org/officeDocument/2006/relationships/hyperlink" Target="https://www.linkedin.com/in/damirdobri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54" y="480068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200526" y="259146"/>
            <a:ext cx="46429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 err="1">
                <a:effectLst/>
                <a:latin typeface="Lato" panose="020F0502020204030203" pitchFamily="34" charset="0"/>
              </a:rPr>
              <a:t>GenAI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unpacked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:</a:t>
            </a:r>
            <a:br>
              <a:rPr lang="de-DE" sz="4000" b="1" i="0" dirty="0">
                <a:effectLst/>
                <a:latin typeface="Lato" panose="020F0502020204030203" pitchFamily="34" charset="0"/>
              </a:rPr>
            </a:br>
            <a:r>
              <a:rPr lang="de-DE" sz="4000" b="1" i="0" dirty="0" err="1">
                <a:effectLst/>
                <a:latin typeface="Lato" panose="020F0502020204030203" pitchFamily="34" charset="0"/>
              </a:rPr>
              <a:t>Beyond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Basics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47816-868F-07BA-3DDE-13B439632876}"/>
              </a:ext>
            </a:extLst>
          </p:cNvPr>
          <p:cNvSpPr txBox="1"/>
          <p:nvPr/>
        </p:nvSpPr>
        <p:spPr>
          <a:xfrm>
            <a:off x="96927" y="4688926"/>
            <a:ext cx="862096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4"/>
              </a:rPr>
              <a:t>https://www.linkedin.com/in/damirdobric/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6201298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EF205-A428-5580-7B65-F49CB3EA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0FDA51-26A1-FFAF-8996-078C5350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CD6D078-A1F5-5925-6C5A-D9674A212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2111" y="1521627"/>
            <a:ext cx="5118524" cy="2585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Vector DBs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 Calling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Semantic Kernel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57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32" y="379103"/>
            <a:ext cx="4354511" cy="1661993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 and</a:t>
            </a:r>
            <a:br>
              <a:rPr lang="de-DE" dirty="0"/>
            </a:br>
            <a:r>
              <a:rPr lang="de-DE" dirty="0"/>
              <a:t>Illusion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Tinking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600928" y="4512853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err="1">
                <a:hlinkClick r:id="rId2"/>
              </a:rPr>
              <a:t>LiveBench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EC74E-A4D0-EB33-A56C-2D2B4940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89" y="1231331"/>
            <a:ext cx="6592220" cy="4401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7A8E26-FBEA-E84E-4B38-BA0AC1C19B66}"/>
              </a:ext>
            </a:extLst>
          </p:cNvPr>
          <p:cNvSpPr txBox="1"/>
          <p:nvPr/>
        </p:nvSpPr>
        <p:spPr>
          <a:xfrm>
            <a:off x="5299130" y="6093508"/>
            <a:ext cx="689287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ml-site.cdn-apple.com/papers/the-illusion-of-thinking.pdf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Assistent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ho </a:t>
            </a:r>
            <a:r>
              <a:rPr lang="de-DE" dirty="0" err="1">
                <a:solidFill>
                  <a:schemeClr val="tx1"/>
                </a:solidFill>
              </a:rPr>
              <a:t>wcan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F07D-C919-3C1C-53DB-65582F7D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69BC5-D9EC-B18F-138A-A98EED132901}"/>
              </a:ext>
            </a:extLst>
          </p:cNvPr>
          <p:cNvSpPr/>
          <p:nvPr/>
        </p:nvSpPr>
        <p:spPr bwMode="auto">
          <a:xfrm>
            <a:off x="0" y="900503"/>
            <a:ext cx="13529733" cy="59574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76F2052-DFAB-C904-1A0A-C9B6012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2" y="181801"/>
            <a:ext cx="10577567" cy="553998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78799D8-0DBD-CCAA-770A-B2195AACAAE5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923D492-7C46-85FC-3BE2-5DC096880A38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EA8E4E5-2412-065E-5595-2355CF0C8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513BAD-B105-C362-6C16-3F28463D4EBE}"/>
              </a:ext>
            </a:extLst>
          </p:cNvPr>
          <p:cNvCxnSpPr>
            <a:cxnSpLocks/>
            <a:endCxn id="2" idx="1"/>
          </p:cNvCxnSpPr>
          <p:nvPr/>
        </p:nvCxnSpPr>
        <p:spPr>
          <a:xfrm flipH="1" flipV="1">
            <a:off x="1739182" y="4169626"/>
            <a:ext cx="310713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9ECA99-25D3-7F6E-CEB4-1AB86E117AE0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EF8D4-C891-0534-0E54-B22DFFF5996E}"/>
              </a:ext>
            </a:extLst>
          </p:cNvPr>
          <p:cNvSpPr/>
          <p:nvPr/>
        </p:nvSpPr>
        <p:spPr>
          <a:xfrm>
            <a:off x="9762618" y="3886244"/>
            <a:ext cx="2324100" cy="732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PlugInLIbrary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94975B-4A7F-0A20-C20A-07DF1C190B9C}"/>
              </a:ext>
            </a:extLst>
          </p:cNvPr>
          <p:cNvSpPr/>
          <p:nvPr/>
        </p:nvSpPr>
        <p:spPr>
          <a:xfrm>
            <a:off x="7136912" y="3886244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5C35BE-9410-B280-A07D-86F7981FF2BD}"/>
              </a:ext>
            </a:extLst>
          </p:cNvPr>
          <p:cNvCxnSpPr>
            <a:cxnSpLocks/>
            <a:stCxn id="6" idx="1"/>
            <a:endCxn id="7" idx="6"/>
          </p:cNvCxnSpPr>
          <p:nvPr/>
        </p:nvCxnSpPr>
        <p:spPr>
          <a:xfrm flipH="1">
            <a:off x="8013212" y="4252664"/>
            <a:ext cx="1749406" cy="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6ED63C-84C2-A1C2-BB1C-184ECE498975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D6A2B-8FEF-2E78-F610-3DAEAC5EF343}"/>
              </a:ext>
            </a:extLst>
          </p:cNvPr>
          <p:cNvSpPr txBox="1"/>
          <p:nvPr/>
        </p:nvSpPr>
        <p:spPr>
          <a:xfrm>
            <a:off x="6555583" y="416962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ACCBED-3778-64A5-9934-F6322063613C}"/>
              </a:ext>
            </a:extLst>
          </p:cNvPr>
          <p:cNvCxnSpPr>
            <a:cxnSpLocks/>
          </p:cNvCxnSpPr>
          <p:nvPr/>
        </p:nvCxnSpPr>
        <p:spPr>
          <a:xfrm flipV="1">
            <a:off x="1702396" y="4478945"/>
            <a:ext cx="3103781" cy="13892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B00AA4B-AF27-44F1-4C79-C8788A537690}"/>
              </a:ext>
            </a:extLst>
          </p:cNvPr>
          <p:cNvSpPr/>
          <p:nvPr/>
        </p:nvSpPr>
        <p:spPr>
          <a:xfrm>
            <a:off x="1239078" y="233917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User: Set the light on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12" descr="Envelope outline">
            <a:extLst>
              <a:ext uri="{FF2B5EF4-FFF2-40B4-BE49-F238E27FC236}">
                <a16:creationId xmlns:a16="http://schemas.microsoft.com/office/drawing/2014/main" id="{4C70754C-2478-4428-F71C-4527A0838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6278" y="2195068"/>
            <a:ext cx="914400" cy="914400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2164EDD-9038-509D-ABBD-F46BD8C58BBE}"/>
              </a:ext>
            </a:extLst>
          </p:cNvPr>
          <p:cNvSpPr/>
          <p:nvPr/>
        </p:nvSpPr>
        <p:spPr>
          <a:xfrm>
            <a:off x="7136912" y="5254780"/>
            <a:ext cx="2787669" cy="945110"/>
          </a:xfrm>
          <a:prstGeom prst="wedgeRectCallout">
            <a:avLst>
              <a:gd name="adj1" fmla="val -53352"/>
              <a:gd name="adj2" fmla="val -9364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SetLight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5B26FF-0B27-1A69-7079-DE3C2DE1DDD2}"/>
              </a:ext>
            </a:extLst>
          </p:cNvPr>
          <p:cNvSpPr/>
          <p:nvPr/>
        </p:nvSpPr>
        <p:spPr>
          <a:xfrm>
            <a:off x="4980977" y="3748533"/>
            <a:ext cx="1374103" cy="10406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Service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05E2C9-176D-9721-B244-F9AE00F819A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6350843" y="4511761"/>
            <a:ext cx="91440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D9CD78-446E-3508-1658-BC51FEAFE91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350843" y="3993566"/>
            <a:ext cx="91440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Envelope outline">
            <a:extLst>
              <a:ext uri="{FF2B5EF4-FFF2-40B4-BE49-F238E27FC236}">
                <a16:creationId xmlns:a16="http://schemas.microsoft.com/office/drawing/2014/main" id="{F062A959-6796-0D1B-47A7-BC9E37541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208" y="3579699"/>
            <a:ext cx="486762" cy="426717"/>
          </a:xfrm>
          <a:prstGeom prst="rect">
            <a:avLst/>
          </a:prstGeom>
        </p:spPr>
      </p:pic>
      <p:pic>
        <p:nvPicPr>
          <p:cNvPr id="22" name="Graphic 21" descr="Envelope outline">
            <a:extLst>
              <a:ext uri="{FF2B5EF4-FFF2-40B4-BE49-F238E27FC236}">
                <a16:creationId xmlns:a16="http://schemas.microsoft.com/office/drawing/2014/main" id="{8A46C2BB-00D6-07F8-71ED-ACC1191CF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8398" y="4494879"/>
            <a:ext cx="486762" cy="4267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B76BF4D-EC3E-8442-FDB2-758CBB5C6BB7}"/>
              </a:ext>
            </a:extLst>
          </p:cNvPr>
          <p:cNvSpPr/>
          <p:nvPr/>
        </p:nvSpPr>
        <p:spPr>
          <a:xfrm>
            <a:off x="5013044" y="5254780"/>
            <a:ext cx="1309968" cy="1040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Licht</a:t>
            </a:r>
            <a:br>
              <a:rPr lang="de-DE" dirty="0"/>
            </a:br>
            <a:r>
              <a:rPr lang="de-DE" dirty="0"/>
              <a:t>Connector</a:t>
            </a:r>
            <a:br>
              <a:rPr lang="de-DE" dirty="0"/>
            </a:br>
            <a:r>
              <a:rPr lang="de-DE" dirty="0"/>
              <a:t>(API)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2A8F82-F34C-9BDE-9342-631BD91D33C4}"/>
              </a:ext>
            </a:extLst>
          </p:cNvPr>
          <p:cNvCxnSpPr>
            <a:cxnSpLocks/>
          </p:cNvCxnSpPr>
          <p:nvPr/>
        </p:nvCxnSpPr>
        <p:spPr>
          <a:xfrm flipV="1">
            <a:off x="5548760" y="4789160"/>
            <a:ext cx="1" cy="465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F85A3F6-BA3A-6B02-BD50-0CE4283ED6EB}"/>
              </a:ext>
            </a:extLst>
          </p:cNvPr>
          <p:cNvSpPr txBox="1"/>
          <p:nvPr/>
        </p:nvSpPr>
        <p:spPr>
          <a:xfrm>
            <a:off x="6522208" y="3247690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D22E18-6267-9D99-CC26-E379F33E5B67}"/>
              </a:ext>
            </a:extLst>
          </p:cNvPr>
          <p:cNvSpPr txBox="1"/>
          <p:nvPr/>
        </p:nvSpPr>
        <p:spPr>
          <a:xfrm>
            <a:off x="4968358" y="483656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(3)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97D56-0805-923B-1CE7-E4AB767E38CC}"/>
              </a:ext>
            </a:extLst>
          </p:cNvPr>
          <p:cNvSpPr txBox="1"/>
          <p:nvPr/>
        </p:nvSpPr>
        <p:spPr>
          <a:xfrm>
            <a:off x="3180553" y="4434417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(5)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3AD12B-77C5-FB52-D344-64ACD0F04152}"/>
              </a:ext>
            </a:extLst>
          </p:cNvPr>
          <p:cNvCxnSpPr>
            <a:cxnSpLocks/>
          </p:cNvCxnSpPr>
          <p:nvPr/>
        </p:nvCxnSpPr>
        <p:spPr>
          <a:xfrm>
            <a:off x="5797828" y="4789160"/>
            <a:ext cx="0" cy="416737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A5D5B9-3E9C-2578-E5A4-5B9C38C00D35}"/>
              </a:ext>
            </a:extLst>
          </p:cNvPr>
          <p:cNvSpPr txBox="1"/>
          <p:nvPr/>
        </p:nvSpPr>
        <p:spPr>
          <a:xfrm>
            <a:off x="5913910" y="483656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(4)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9E0986-383F-6544-A99D-071F5827AC45}"/>
              </a:ext>
            </a:extLst>
          </p:cNvPr>
          <p:cNvCxnSpPr>
            <a:cxnSpLocks/>
          </p:cNvCxnSpPr>
          <p:nvPr/>
        </p:nvCxnSpPr>
        <p:spPr>
          <a:xfrm flipH="1">
            <a:off x="5863695" y="4252663"/>
            <a:ext cx="1269806" cy="551086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6746BB-6006-6AFC-2321-22A0E3B5651E}"/>
              </a:ext>
            </a:extLst>
          </p:cNvPr>
          <p:cNvCxnSpPr>
            <a:cxnSpLocks/>
          </p:cNvCxnSpPr>
          <p:nvPr/>
        </p:nvCxnSpPr>
        <p:spPr>
          <a:xfrm flipV="1">
            <a:off x="4812812" y="4210541"/>
            <a:ext cx="2287314" cy="257413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21168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3D2DD-6913-0435-EAD3-83D14B310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BB1279-4EE9-9F7B-B652-71CB8E21F1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9B3D0-F795-9565-31BD-27E153E90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54" y="480068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C57067-F08B-535C-CCF2-7482D4C52275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3F79B-F7B1-73A9-1AA6-3CAA9076BC1A}"/>
              </a:ext>
            </a:extLst>
          </p:cNvPr>
          <p:cNvSpPr txBox="1"/>
          <p:nvPr/>
        </p:nvSpPr>
        <p:spPr>
          <a:xfrm>
            <a:off x="200526" y="259146"/>
            <a:ext cx="46429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 err="1">
                <a:effectLst/>
                <a:latin typeface="Lato" panose="020F0502020204030203" pitchFamily="34" charset="0"/>
              </a:rPr>
              <a:t>GenAI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unpacked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:</a:t>
            </a:r>
            <a:br>
              <a:rPr lang="de-DE" sz="4000" b="1" i="0" dirty="0">
                <a:effectLst/>
                <a:latin typeface="Lato" panose="020F0502020204030203" pitchFamily="34" charset="0"/>
              </a:rPr>
            </a:br>
            <a:r>
              <a:rPr lang="de-DE" sz="4000" b="1" i="0" dirty="0" err="1">
                <a:effectLst/>
                <a:latin typeface="Lato" panose="020F0502020204030203" pitchFamily="34" charset="0"/>
              </a:rPr>
              <a:t>Beyond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Basics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58494AF-BA4F-B8A4-4EE8-0E77A2FE5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FD5AD-0290-8823-C587-A808BE575D4A}"/>
              </a:ext>
            </a:extLst>
          </p:cNvPr>
          <p:cNvSpPr txBox="1"/>
          <p:nvPr/>
        </p:nvSpPr>
        <p:spPr>
          <a:xfrm>
            <a:off x="1025924" y="2886841"/>
            <a:ext cx="4642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THANK YOU </a:t>
            </a:r>
            <a:r>
              <a:rPr lang="de-DE" sz="4000" b="1" i="0" dirty="0">
                <a:effectLst/>
                <a:latin typeface="Lato" panose="020F0502020204030203" pitchFamily="34" charset="0"/>
                <a:sym typeface="Wingdings" panose="05000000000000000000" pitchFamily="2" charset="2"/>
              </a:rPr>
              <a:t></a:t>
            </a:r>
            <a:endParaRPr lang="de-DE" sz="4000" b="1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B7534-3DC7-30D4-F417-2DC8A39310AC}"/>
              </a:ext>
            </a:extLst>
          </p:cNvPr>
          <p:cNvSpPr txBox="1"/>
          <p:nvPr/>
        </p:nvSpPr>
        <p:spPr>
          <a:xfrm>
            <a:off x="96927" y="4688926"/>
            <a:ext cx="862096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hlinkClick r:id="rId4"/>
              </a:rPr>
              <a:t>https://www.linkedin.com/in/damirdobric/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76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463400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731964a5-2251-446e-b5d2-98eedce2e8b8"/>
    <ds:schemaRef ds:uri="dae760b4-279b-49a4-b55c-d6587a120b6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23913</TotalTime>
  <Words>802</Words>
  <Application>Microsoft Office PowerPoint</Application>
  <PresentationFormat>Widescreen</PresentationFormat>
  <Paragraphs>174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var(--font-family-secondary)</vt:lpstr>
      <vt:lpstr>Segoe UI Semibold</vt:lpstr>
      <vt:lpstr>Segoe UI</vt:lpstr>
      <vt:lpstr>Consolas</vt:lpstr>
      <vt:lpstr>Wingdings</vt:lpstr>
      <vt:lpstr>Lato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AGENDA</vt:lpstr>
      <vt:lpstr>TOKENS</vt:lpstr>
      <vt:lpstr>What are Tokens?</vt:lpstr>
      <vt:lpstr>DEMO</vt:lpstr>
      <vt:lpstr>EMBEDDINGS</vt:lpstr>
      <vt:lpstr>Embeddings</vt:lpstr>
      <vt:lpstr>PowerPoint Presentation</vt:lpstr>
      <vt:lpstr>Similarity Between Multidimensional Vectors</vt:lpstr>
      <vt:lpstr>When to use Embeddings?</vt:lpstr>
      <vt:lpstr>DEMO</vt:lpstr>
      <vt:lpstr>VECTOR DATABASES</vt:lpstr>
      <vt:lpstr>Vector DBs</vt:lpstr>
      <vt:lpstr>SqlServer 2025 Native Vector Search </vt:lpstr>
      <vt:lpstr>DEMO</vt:lpstr>
      <vt:lpstr>COMPLETION MODELS</vt:lpstr>
      <vt:lpstr>Completion  Models</vt:lpstr>
      <vt:lpstr>DEMO</vt:lpstr>
      <vt:lpstr>A Scientific look under the hub</vt:lpstr>
      <vt:lpstr>Model  Performance and Illusion of Tinking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Function Calling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64</cp:revision>
  <dcterms:created xsi:type="dcterms:W3CDTF">2023-08-22T18:29:18Z</dcterms:created>
  <dcterms:modified xsi:type="dcterms:W3CDTF">2025-07-16T15:55:38Z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